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9" r:id="rId11"/>
    <p:sldId id="264" r:id="rId12"/>
    <p:sldId id="270" r:id="rId13"/>
    <p:sldId id="265" r:id="rId14"/>
    <p:sldId id="266" r:id="rId15"/>
    <p:sldId id="267" r:id="rId16"/>
    <p:sldId id="271" r:id="rId17"/>
    <p:sldId id="272" r:id="rId18"/>
    <p:sldId id="273" r:id="rId19"/>
    <p:sldId id="276" r:id="rId20"/>
    <p:sldId id="274" r:id="rId21"/>
    <p:sldId id="275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37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64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623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837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848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202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76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241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79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35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54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8/12/2015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24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18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19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74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9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8/12/2015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7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Commas, </a:t>
            </a:r>
            <a:r>
              <a:rPr lang="en-US" smtClean="0"/>
              <a:t>Semi-Colons and Colons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Mrs. Kilbridge</a:t>
            </a:r>
          </a:p>
          <a:p>
            <a:r>
              <a:rPr lang="en-US" dirty="0" smtClean="0"/>
              <a:t>Literacy Instructor</a:t>
            </a:r>
          </a:p>
          <a:p>
            <a:r>
              <a:rPr lang="en-US" dirty="0" smtClean="0"/>
              <a:t>CACC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264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sz="2600" dirty="0"/>
              <a:t>The </a:t>
            </a:r>
            <a:r>
              <a:rPr lang="en-US" sz="2600" dirty="0" smtClean="0"/>
              <a:t>sunlight, showing </a:t>
            </a:r>
            <a:r>
              <a:rPr lang="en-US" sz="2600" dirty="0"/>
              <a:t>through the drifting </a:t>
            </a:r>
            <a:r>
              <a:rPr lang="en-US" sz="2600" dirty="0" smtClean="0"/>
              <a:t>clouds, </a:t>
            </a:r>
            <a:r>
              <a:rPr lang="en-US" sz="2600" dirty="0"/>
              <a:t>played hide and seek with us.</a:t>
            </a:r>
          </a:p>
          <a:p>
            <a:pPr marL="0" indent="0">
              <a:buNone/>
            </a:pPr>
            <a:r>
              <a:rPr lang="en-US" sz="2600" dirty="0"/>
              <a:t> </a:t>
            </a:r>
          </a:p>
          <a:p>
            <a:pPr lvl="0"/>
            <a:r>
              <a:rPr lang="en-US" sz="2600" dirty="0"/>
              <a:t>He left the </a:t>
            </a:r>
            <a:r>
              <a:rPr lang="en-US" sz="2600" dirty="0" smtClean="0"/>
              <a:t>house, </a:t>
            </a:r>
            <a:r>
              <a:rPr lang="en-US" sz="2600" dirty="0"/>
              <a:t>swiftly in the </a:t>
            </a:r>
            <a:r>
              <a:rPr lang="en-US" sz="2600" dirty="0" smtClean="0"/>
              <a:t>night, </a:t>
            </a:r>
            <a:r>
              <a:rPr lang="en-US" sz="2600" dirty="0"/>
              <a:t>never to return.</a:t>
            </a:r>
          </a:p>
          <a:p>
            <a:endParaRPr lang="en-US" sz="2600" dirty="0"/>
          </a:p>
          <a:p>
            <a:pPr lvl="0"/>
            <a:r>
              <a:rPr lang="en-US" sz="2600" dirty="0"/>
              <a:t>My husband’s </a:t>
            </a:r>
            <a:r>
              <a:rPr lang="en-US" sz="2600" dirty="0" smtClean="0"/>
              <a:t>eyes, </a:t>
            </a:r>
            <a:r>
              <a:rPr lang="en-US" sz="2600" dirty="0"/>
              <a:t>those eyes our daughters </a:t>
            </a:r>
            <a:r>
              <a:rPr lang="en-US" sz="2600" dirty="0" smtClean="0"/>
              <a:t>have, </a:t>
            </a:r>
            <a:r>
              <a:rPr lang="en-US" sz="2600" dirty="0"/>
              <a:t>were a different shade of blue.</a:t>
            </a:r>
          </a:p>
          <a:p>
            <a:endParaRPr lang="en-US" sz="2600" dirty="0"/>
          </a:p>
          <a:p>
            <a:pPr lvl="0"/>
            <a:r>
              <a:rPr lang="en-US" sz="2600" dirty="0" smtClean="0"/>
              <a:t>That, </a:t>
            </a:r>
            <a:r>
              <a:rPr lang="en-US" sz="2600" dirty="0"/>
              <a:t>of </a:t>
            </a:r>
            <a:r>
              <a:rPr lang="en-US" sz="2600" dirty="0" smtClean="0"/>
              <a:t>course, </a:t>
            </a:r>
            <a:r>
              <a:rPr lang="en-US" sz="2600" dirty="0"/>
              <a:t>is when our trip was scheduled.</a:t>
            </a:r>
          </a:p>
          <a:p>
            <a:endParaRPr lang="en-US" sz="2600" dirty="0"/>
          </a:p>
          <a:p>
            <a:pPr lvl="0"/>
            <a:r>
              <a:rPr lang="en-US" sz="2600" dirty="0"/>
              <a:t>“Your dirty </a:t>
            </a:r>
            <a:r>
              <a:rPr lang="en-US" sz="2600" dirty="0" smtClean="0"/>
              <a:t>boots,” she muttered, “don’t </a:t>
            </a:r>
            <a:r>
              <a:rPr lang="en-US" sz="2600" dirty="0"/>
              <a:t>belong in the living room.”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33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dog approached </a:t>
            </a:r>
            <a:r>
              <a:rPr lang="en-US" sz="2800" dirty="0" smtClean="0"/>
              <a:t>me, wagging </a:t>
            </a:r>
            <a:r>
              <a:rPr lang="en-US" sz="2800" dirty="0"/>
              <a:t>it’s </a:t>
            </a:r>
            <a:r>
              <a:rPr lang="en-US" sz="2800" dirty="0" smtClean="0"/>
              <a:t>tail</a:t>
            </a:r>
            <a:r>
              <a:rPr lang="en-US" sz="2800" dirty="0"/>
              <a:t>.</a:t>
            </a:r>
          </a:p>
          <a:p>
            <a:r>
              <a:rPr lang="en-US" sz="2800" dirty="0" smtClean="0"/>
              <a:t>Any final, nonessential element requires a comma before it.</a:t>
            </a:r>
          </a:p>
          <a:p>
            <a:r>
              <a:rPr lang="en-US" sz="2800" dirty="0" smtClean="0"/>
              <a:t>Another example:  I’m just sorry, okay?</a:t>
            </a:r>
          </a:p>
          <a:p>
            <a:r>
              <a:rPr lang="en-US" sz="2800" dirty="0" smtClean="0"/>
              <a:t>Time to practice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83707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1800" dirty="0"/>
              <a:t>“I’m not doing </a:t>
            </a:r>
            <a:r>
              <a:rPr lang="en-US" sz="1800" dirty="0" smtClean="0"/>
              <a:t>well,” </a:t>
            </a:r>
            <a:r>
              <a:rPr lang="en-US" sz="1800" dirty="0"/>
              <a:t>he said</a:t>
            </a:r>
            <a:r>
              <a:rPr lang="en-US" sz="1800" dirty="0" smtClean="0"/>
              <a:t>.</a:t>
            </a:r>
          </a:p>
          <a:p>
            <a:pPr lvl="0"/>
            <a:endParaRPr lang="en-US" sz="1800" dirty="0"/>
          </a:p>
          <a:p>
            <a:pPr lvl="0"/>
            <a:r>
              <a:rPr lang="en-US" sz="1800" dirty="0" smtClean="0"/>
              <a:t>You </a:t>
            </a:r>
            <a:r>
              <a:rPr lang="en-US" sz="1800" dirty="0"/>
              <a:t>can go with me to Disney </a:t>
            </a:r>
            <a:r>
              <a:rPr lang="en-US" sz="1800" dirty="0" smtClean="0"/>
              <a:t>World, </a:t>
            </a:r>
            <a:r>
              <a:rPr lang="en-US" sz="1800" dirty="0"/>
              <a:t>yes</a:t>
            </a:r>
            <a:r>
              <a:rPr lang="en-US" sz="1800" dirty="0" smtClean="0"/>
              <a:t>.</a:t>
            </a:r>
          </a:p>
          <a:p>
            <a:pPr lvl="0"/>
            <a:endParaRPr lang="en-US" sz="1800" dirty="0"/>
          </a:p>
          <a:p>
            <a:pPr lvl="0"/>
            <a:r>
              <a:rPr lang="en-US" sz="1800" dirty="0" smtClean="0"/>
              <a:t>I’m </a:t>
            </a:r>
            <a:r>
              <a:rPr lang="en-US" sz="1800" dirty="0"/>
              <a:t>amazed at what some students are doing with their </a:t>
            </a:r>
            <a:r>
              <a:rPr lang="en-US" sz="1800" dirty="0" smtClean="0"/>
              <a:t>writing, </a:t>
            </a:r>
            <a:r>
              <a:rPr lang="en-US" sz="1800" dirty="0"/>
              <a:t>especially you.</a:t>
            </a:r>
          </a:p>
          <a:p>
            <a:pPr marL="0" indent="0">
              <a:buNone/>
            </a:pPr>
            <a:r>
              <a:rPr lang="en-US" sz="1800" dirty="0"/>
              <a:t> </a:t>
            </a:r>
          </a:p>
          <a:p>
            <a:pPr lvl="0"/>
            <a:r>
              <a:rPr lang="en-US" sz="1800" dirty="0"/>
              <a:t>In the past, I </a:t>
            </a:r>
            <a:r>
              <a:rPr lang="en-US" sz="1800" dirty="0" smtClean="0"/>
              <a:t>was always told </a:t>
            </a:r>
            <a:r>
              <a:rPr lang="en-US" sz="1800" dirty="0"/>
              <a:t>I was an exceptional </a:t>
            </a:r>
            <a:r>
              <a:rPr lang="en-US" sz="1800" dirty="0" smtClean="0"/>
              <a:t>writer, </a:t>
            </a:r>
            <a:r>
              <a:rPr lang="en-US" sz="1800" dirty="0"/>
              <a:t>seldom making any grammar mistakes.</a:t>
            </a:r>
          </a:p>
          <a:p>
            <a:pPr marL="0" indent="0">
              <a:buNone/>
            </a:pPr>
            <a:endParaRPr lang="en-US" sz="1800" dirty="0"/>
          </a:p>
          <a:p>
            <a:pPr lvl="0"/>
            <a:r>
              <a:rPr lang="en-US" sz="1800" dirty="0"/>
              <a:t>Our hurried lifestyle soon takes </a:t>
            </a:r>
            <a:r>
              <a:rPr lang="en-US" sz="1800" dirty="0" smtClean="0"/>
              <a:t>over, </a:t>
            </a:r>
            <a:r>
              <a:rPr lang="en-US" sz="1800" dirty="0"/>
              <a:t>plunging us forever into chaos.</a:t>
            </a:r>
          </a:p>
        </p:txBody>
      </p:sp>
    </p:spTree>
    <p:extLst>
      <p:ext uri="{BB962C8B-B14F-4D97-AF65-F5344CB8AC3E}">
        <p14:creationId xmlns:p14="http://schemas.microsoft.com/office/powerpoint/2010/main" val="2292614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Separators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The dog was running, barking, and wagging its tail.  </a:t>
            </a:r>
          </a:p>
          <a:p>
            <a:r>
              <a:rPr lang="en-US" sz="2800" dirty="0" smtClean="0"/>
              <a:t>We always use commas to separate items in a series.</a:t>
            </a:r>
          </a:p>
          <a:p>
            <a:r>
              <a:rPr lang="en-US" sz="2800" dirty="0" smtClean="0"/>
              <a:t>When you are writing a list of three or more items, put a comma after each item in the list, except the last one.  You usually need to use </a:t>
            </a:r>
            <a:r>
              <a:rPr lang="en-US" sz="2800" i="1" dirty="0" smtClean="0"/>
              <a:t>and</a:t>
            </a:r>
            <a:r>
              <a:rPr lang="en-US" sz="2800" dirty="0" smtClean="0"/>
              <a:t> or </a:t>
            </a:r>
            <a:r>
              <a:rPr lang="en-US" sz="2800" i="1" dirty="0" err="1" smtClean="0"/>
              <a:t>or</a:t>
            </a:r>
            <a:r>
              <a:rPr lang="en-US" sz="2800" dirty="0" smtClean="0"/>
              <a:t> before the last item.</a:t>
            </a:r>
          </a:p>
        </p:txBody>
      </p:sp>
    </p:spTree>
    <p:extLst>
      <p:ext uri="{BB962C8B-B14F-4D97-AF65-F5344CB8AC3E}">
        <p14:creationId xmlns:p14="http://schemas.microsoft.com/office/powerpoint/2010/main" val="254880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Separators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Another </a:t>
            </a:r>
            <a:r>
              <a:rPr lang="en-US" sz="2800" dirty="0"/>
              <a:t>example</a:t>
            </a:r>
            <a:r>
              <a:rPr lang="en-US" sz="2800" dirty="0" smtClean="0"/>
              <a:t>: Pick up your tennis shoes, your potato chip bag, and your sweaty self off my white rug.  - Betsy Anderson</a:t>
            </a:r>
          </a:p>
          <a:p>
            <a:r>
              <a:rPr lang="en-US" sz="2800" dirty="0" smtClean="0"/>
              <a:t> Practice – write 5 sentences about yourself or something you have observed in class using serial commas.                                                              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549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Buddy Check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Swap sentences with a buddy</a:t>
            </a:r>
          </a:p>
          <a:p>
            <a:r>
              <a:rPr lang="en-US" sz="2800" dirty="0" smtClean="0"/>
              <a:t>Check and make sure you have used commas correctly.</a:t>
            </a:r>
          </a:p>
          <a:p>
            <a:r>
              <a:rPr lang="en-US" sz="2800" dirty="0" smtClean="0"/>
              <a:t>Go forth and use those commas!  </a:t>
            </a:r>
          </a:p>
          <a:p>
            <a:r>
              <a:rPr lang="en-US" sz="2800" dirty="0" smtClean="0"/>
              <a:t>(But don’t overuse – possible lesson for another time)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80656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mnemonic device?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F</a:t>
            </a:r>
            <a:r>
              <a:rPr lang="en-US" dirty="0" smtClean="0"/>
              <a:t>or</a:t>
            </a:r>
          </a:p>
          <a:p>
            <a:r>
              <a:rPr lang="en-US" b="1" dirty="0" smtClean="0"/>
              <a:t>A</a:t>
            </a:r>
            <a:r>
              <a:rPr lang="en-US" dirty="0" smtClean="0"/>
              <a:t>nd</a:t>
            </a:r>
          </a:p>
          <a:p>
            <a:r>
              <a:rPr lang="en-US" b="1" dirty="0" smtClean="0"/>
              <a:t>N</a:t>
            </a:r>
            <a:r>
              <a:rPr lang="en-US" dirty="0" smtClean="0"/>
              <a:t>or </a:t>
            </a:r>
          </a:p>
          <a:p>
            <a:r>
              <a:rPr lang="en-US" b="1" dirty="0" smtClean="0"/>
              <a:t>B</a:t>
            </a:r>
            <a:r>
              <a:rPr lang="en-US" dirty="0" smtClean="0"/>
              <a:t>ut </a:t>
            </a:r>
          </a:p>
          <a:p>
            <a:r>
              <a:rPr lang="en-US" b="1" dirty="0" smtClean="0"/>
              <a:t>O</a:t>
            </a:r>
            <a:r>
              <a:rPr lang="en-US" dirty="0" smtClean="0"/>
              <a:t>r </a:t>
            </a:r>
          </a:p>
          <a:p>
            <a:r>
              <a:rPr lang="en-US" b="1" dirty="0" smtClean="0"/>
              <a:t>Y</a:t>
            </a:r>
            <a:r>
              <a:rPr lang="en-US" dirty="0" smtClean="0"/>
              <a:t>et </a:t>
            </a:r>
          </a:p>
          <a:p>
            <a:r>
              <a:rPr lang="en-US" b="1" dirty="0" smtClean="0"/>
              <a:t>S</a:t>
            </a:r>
            <a:r>
              <a:rPr lang="en-US" dirty="0" smtClean="0"/>
              <a:t>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74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FANBOYS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FANBOYS refer to the coordinating conjunctions most often used to connect clauses.  </a:t>
            </a:r>
          </a:p>
          <a:p>
            <a:r>
              <a:rPr lang="en-US" dirty="0" smtClean="0"/>
              <a:t>You can use the FANBOYS and a comma to join two independent clauses.</a:t>
            </a:r>
          </a:p>
          <a:p>
            <a:r>
              <a:rPr lang="en-US" dirty="0" smtClean="0"/>
              <a:t>An independent clause contains a subject and a verb and expresses a complete thought.</a:t>
            </a:r>
          </a:p>
          <a:p>
            <a:r>
              <a:rPr lang="en-US" dirty="0" smtClean="0"/>
              <a:t>Example: Every day was a happy day, and every night was peaceful.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42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AAAWWUBBIS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</a:t>
            </a:r>
            <a:r>
              <a:rPr lang="en-US" dirty="0" smtClean="0"/>
              <a:t>fter, </a:t>
            </a:r>
            <a:r>
              <a:rPr lang="en-US" b="1" dirty="0" smtClean="0"/>
              <a:t>A</a:t>
            </a:r>
            <a:r>
              <a:rPr lang="en-US" dirty="0" smtClean="0"/>
              <a:t>lthough, </a:t>
            </a:r>
            <a:r>
              <a:rPr lang="en-US" b="1" dirty="0" smtClean="0"/>
              <a:t>A</a:t>
            </a:r>
            <a:r>
              <a:rPr lang="en-US" dirty="0" smtClean="0"/>
              <a:t>s, </a:t>
            </a:r>
            <a:r>
              <a:rPr lang="en-US" b="1" dirty="0" smtClean="0"/>
              <a:t>W</a:t>
            </a:r>
            <a:r>
              <a:rPr lang="en-US" dirty="0" smtClean="0"/>
              <a:t>hen, </a:t>
            </a:r>
            <a:r>
              <a:rPr lang="en-US" b="1" dirty="0" smtClean="0"/>
              <a:t>W</a:t>
            </a:r>
            <a:r>
              <a:rPr lang="en-US" dirty="0" smtClean="0"/>
              <a:t>hile, </a:t>
            </a:r>
            <a:r>
              <a:rPr lang="en-US" b="1" dirty="0" smtClean="0"/>
              <a:t>U</a:t>
            </a:r>
            <a:r>
              <a:rPr lang="en-US" dirty="0" smtClean="0"/>
              <a:t>ntil, </a:t>
            </a:r>
            <a:r>
              <a:rPr lang="en-US" b="1" dirty="0" smtClean="0"/>
              <a:t>B</a:t>
            </a:r>
            <a:r>
              <a:rPr lang="en-US" dirty="0" smtClean="0"/>
              <a:t>ecause, </a:t>
            </a:r>
            <a:r>
              <a:rPr lang="en-US" b="1" dirty="0" smtClean="0"/>
              <a:t>B</a:t>
            </a:r>
            <a:r>
              <a:rPr lang="en-US" dirty="0" smtClean="0"/>
              <a:t>efore, </a:t>
            </a:r>
            <a:r>
              <a:rPr lang="en-US" b="1" dirty="0" smtClean="0"/>
              <a:t>I</a:t>
            </a:r>
            <a:r>
              <a:rPr lang="en-US" dirty="0" smtClean="0"/>
              <a:t>f, </a:t>
            </a:r>
            <a:r>
              <a:rPr lang="en-US" b="1" dirty="0" smtClean="0"/>
              <a:t>S</a:t>
            </a:r>
            <a:r>
              <a:rPr lang="en-US" dirty="0" smtClean="0"/>
              <a:t>ince</a:t>
            </a:r>
          </a:p>
          <a:p>
            <a:r>
              <a:rPr lang="en-US" dirty="0" smtClean="0"/>
              <a:t>All of these words are coordinating conjunctions – words that connect sentence parts.</a:t>
            </a:r>
          </a:p>
          <a:p>
            <a:r>
              <a:rPr lang="en-US" dirty="0" smtClean="0"/>
              <a:t>If your sentence begins with one of these words, you will probably need a comma somewhere in the sentence.</a:t>
            </a:r>
          </a:p>
          <a:p>
            <a:r>
              <a:rPr lang="en-US" dirty="0" smtClean="0"/>
              <a:t>Example: When I was little, I watched the Brady Bunch.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326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Commas are great, but sometimes a semi-colon or colon is better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When to use a semi-colon: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Whenever you want to show parallels or contrasts</a:t>
            </a:r>
          </a:p>
          <a:p>
            <a:pPr marL="0" indent="0">
              <a:buNone/>
            </a:pPr>
            <a:r>
              <a:rPr lang="en-US" dirty="0"/>
              <a:t>Example:  My sister is short; I am tall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Notice that the phrase before and after the semi-colon can stand alone as a sentence.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717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Commas Really that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 panda walks into a café and orders a sandwich, eats it, then draws a gun and fires two shots in the air and walks out.</a:t>
            </a:r>
          </a:p>
          <a:p>
            <a:r>
              <a:rPr lang="en-US" sz="3600" dirty="0" smtClean="0"/>
              <a:t>Why?  asked the confused waiter.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811" t="-112136" r="-64458" b="-14564"/>
          <a:stretch/>
        </p:blipFill>
        <p:spPr>
          <a:xfrm>
            <a:off x="7442190" y="768096"/>
            <a:ext cx="4640082" cy="569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38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use for semi-colons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When you have two independent clauses and no connecting conjunction</a:t>
            </a:r>
          </a:p>
          <a:p>
            <a:pPr marL="0" indent="0">
              <a:buNone/>
            </a:pPr>
            <a:r>
              <a:rPr lang="en-US" dirty="0" smtClean="0"/>
              <a:t>Example:  The manuals are in the print shop, a process requiring three weeks; the instructors are preparing the visual aids.</a:t>
            </a:r>
          </a:p>
        </p:txBody>
      </p:sp>
    </p:spTree>
    <p:extLst>
      <p:ext uri="{BB962C8B-B14F-4D97-AF65-F5344CB8AC3E}">
        <p14:creationId xmlns:p14="http://schemas.microsoft.com/office/powerpoint/2010/main" val="3992021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time to use a semicolon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clause contains </a:t>
            </a:r>
            <a:r>
              <a:rPr lang="en-US" smtClean="0"/>
              <a:t>internal punctuation.  </a:t>
            </a:r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/>
              <a:t>: Madison, Wisconsin; Des Moines, Iowa; Omaha, Nebraska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988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use a colon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colon when starting a list.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In CAHEP we are reading several books: The Inspired Nurse, The Immortal Life of Henrietta Lacks, Bed Number Ten, My Stroke of Insight, and Cheating Death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Whenever you want to show parallels or contrasts</a:t>
            </a:r>
          </a:p>
          <a:p>
            <a:r>
              <a:rPr lang="en-US" dirty="0"/>
              <a:t>Example:  My sister is short; I am tall.</a:t>
            </a:r>
          </a:p>
        </p:txBody>
      </p:sp>
    </p:spTree>
    <p:extLst>
      <p:ext uri="{BB962C8B-B14F-4D97-AF65-F5344CB8AC3E}">
        <p14:creationId xmlns:p14="http://schemas.microsoft.com/office/powerpoint/2010/main" val="4247506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use for colons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colon to show examples.</a:t>
            </a:r>
            <a:endParaRPr lang="en-US" dirty="0"/>
          </a:p>
          <a:p>
            <a:r>
              <a:rPr lang="en-US" dirty="0" smtClean="0"/>
              <a:t>For example:</a:t>
            </a:r>
          </a:p>
          <a:p>
            <a:pPr marL="0" indent="0">
              <a:buNone/>
            </a:pPr>
            <a:r>
              <a:rPr lang="en-US" dirty="0" smtClean="0"/>
              <a:t>I have noticed a remarkable trend recently: All of the CAHEP students are using colons and semi-colons in their writing.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61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use for colons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quotation before a quote.</a:t>
            </a:r>
          </a:p>
          <a:p>
            <a:r>
              <a:rPr lang="en-US" dirty="0" smtClean="0"/>
              <a:t>For example: </a:t>
            </a:r>
          </a:p>
          <a:p>
            <a:r>
              <a:rPr lang="en-US" dirty="0" smtClean="0"/>
              <a:t>Consider the words of Mrs. Kilbridge: “Why use a comma when a colon or semi-colon would be better?”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861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 use for colons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colon between independent clauses if the second clause summarizes or explains the first.</a:t>
            </a:r>
          </a:p>
          <a:p>
            <a:r>
              <a:rPr lang="en-US" dirty="0" smtClean="0"/>
              <a:t>Example:  Faith is like love: It cannot be forced.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99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ways to use a colon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Examples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Dear Sir or Madam:</a:t>
            </a:r>
          </a:p>
          <a:p>
            <a:r>
              <a:rPr lang="en-US" dirty="0" smtClean="0"/>
              <a:t>5:30 p.m.</a:t>
            </a:r>
          </a:p>
          <a:p>
            <a:r>
              <a:rPr lang="en-US" dirty="0" smtClean="0"/>
              <a:t>The ratio of women to men was 2:1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14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Panda shows the waiter a description of his diet from a badly punctuated book: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Panda</a:t>
            </a:r>
            <a:r>
              <a:rPr lang="en-US" sz="3600" dirty="0" smtClean="0"/>
              <a:t>: Large black-and-white bear-like mammal, native to China.  Eats, shoots and leaves.  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811" t="-112136" r="-64458" b="-14564"/>
          <a:stretch/>
        </p:blipFill>
        <p:spPr>
          <a:xfrm>
            <a:off x="7442190" y="768096"/>
            <a:ext cx="4640082" cy="569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82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might be saying, I know it’s important, but it’s hard to know when to use a comma and when not to use one.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Help is on the way!</a:t>
            </a:r>
          </a:p>
          <a:p>
            <a:pPr marL="0" indent="0">
              <a:buNone/>
            </a:pPr>
            <a:r>
              <a:rPr lang="en-US" dirty="0" smtClean="0"/>
              <a:t>There are 4 major uses of commas:</a:t>
            </a:r>
          </a:p>
          <a:p>
            <a:pPr marL="0" indent="0">
              <a:buNone/>
            </a:pPr>
            <a:r>
              <a:rPr lang="en-US" dirty="0" smtClean="0"/>
              <a:t>Opener</a:t>
            </a:r>
          </a:p>
          <a:p>
            <a:pPr marL="0" indent="0">
              <a:buNone/>
            </a:pPr>
            <a:r>
              <a:rPr lang="en-US" dirty="0" smtClean="0"/>
              <a:t>Interrupter</a:t>
            </a:r>
          </a:p>
          <a:p>
            <a:pPr marL="0" indent="0">
              <a:buNone/>
            </a:pPr>
            <a:r>
              <a:rPr lang="en-US" dirty="0" smtClean="0"/>
              <a:t>Closer</a:t>
            </a:r>
          </a:p>
          <a:p>
            <a:pPr marL="0" indent="0">
              <a:buNone/>
            </a:pPr>
            <a:r>
              <a:rPr lang="en-US" dirty="0" smtClean="0"/>
              <a:t>Series Separator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667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start with Openers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Wagging it’s tail, the dog approached me.  </a:t>
            </a:r>
          </a:p>
          <a:p>
            <a:r>
              <a:rPr lang="en-US" sz="2800" dirty="0" smtClean="0"/>
              <a:t>If a sentence begins with a phrase or clause or transition, you probably need a comma.</a:t>
            </a:r>
          </a:p>
          <a:p>
            <a:r>
              <a:rPr lang="en-US" sz="2800" dirty="0" smtClean="0"/>
              <a:t>In other words, use a comma after an introduction or opener.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72890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Openers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you can see from the hand-out, Comma Magnets as Sentence Openers, there are some words that often need a comma after them, especially if they are used to begin a sentence.</a:t>
            </a:r>
          </a:p>
          <a:p>
            <a:pPr marL="0" indent="0">
              <a:buNone/>
            </a:pPr>
            <a:r>
              <a:rPr lang="en-US" sz="2800" dirty="0" smtClean="0"/>
              <a:t>Example:  In fact, many students struggle with comma placement.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Now it’s your turn to practice.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1417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sz="3300" dirty="0"/>
              <a:t> </a:t>
            </a:r>
            <a:r>
              <a:rPr lang="en-US" sz="3300" dirty="0" smtClean="0"/>
              <a:t>Anxious, </a:t>
            </a:r>
            <a:r>
              <a:rPr lang="en-US" sz="3300" dirty="0"/>
              <a:t>I waited for </a:t>
            </a:r>
            <a:r>
              <a:rPr lang="en-US" sz="3300" dirty="0" err="1"/>
              <a:t>Rolllie’s</a:t>
            </a:r>
            <a:r>
              <a:rPr lang="en-US" sz="3300" dirty="0"/>
              <a:t> head to appear above the water.</a:t>
            </a:r>
          </a:p>
          <a:p>
            <a:pPr marL="0" indent="0">
              <a:buNone/>
            </a:pPr>
            <a:r>
              <a:rPr lang="en-US" sz="3300" dirty="0"/>
              <a:t> </a:t>
            </a:r>
          </a:p>
          <a:p>
            <a:pPr lvl="0"/>
            <a:r>
              <a:rPr lang="en-US" sz="3300" dirty="0"/>
              <a:t>Long </a:t>
            </a:r>
            <a:r>
              <a:rPr lang="en-US" sz="3300" dirty="0" smtClean="0"/>
              <a:t>ago, </a:t>
            </a:r>
            <a:r>
              <a:rPr lang="en-US" sz="3300" dirty="0"/>
              <a:t>I was taught this </a:t>
            </a:r>
            <a:r>
              <a:rPr lang="en-US" sz="3300" dirty="0" smtClean="0"/>
              <a:t>way, </a:t>
            </a:r>
            <a:r>
              <a:rPr lang="en-US" sz="3300" dirty="0"/>
              <a:t>but they teach something different today.</a:t>
            </a:r>
          </a:p>
          <a:p>
            <a:pPr marL="0" indent="0">
              <a:buNone/>
            </a:pPr>
            <a:r>
              <a:rPr lang="en-US" sz="3300" dirty="0"/>
              <a:t> </a:t>
            </a:r>
          </a:p>
          <a:p>
            <a:pPr lvl="0"/>
            <a:r>
              <a:rPr lang="en-US" sz="3300" dirty="0" smtClean="0"/>
              <a:t>Finally, </a:t>
            </a:r>
            <a:r>
              <a:rPr lang="en-US" sz="3300" dirty="0"/>
              <a:t>she was old enough to go to school.</a:t>
            </a:r>
          </a:p>
          <a:p>
            <a:pPr marL="0" indent="0">
              <a:buNone/>
            </a:pPr>
            <a:r>
              <a:rPr lang="en-US" sz="3300" dirty="0"/>
              <a:t> </a:t>
            </a:r>
          </a:p>
          <a:p>
            <a:pPr lvl="0"/>
            <a:r>
              <a:rPr lang="en-US" sz="3300" dirty="0" smtClean="0"/>
              <a:t>“Right now, </a:t>
            </a:r>
            <a:r>
              <a:rPr lang="en-US" sz="3300" dirty="0"/>
              <a:t>please get out your workbooks and do pages 6 and 7</a:t>
            </a:r>
            <a:r>
              <a:rPr lang="en-US" sz="3300" dirty="0" smtClean="0"/>
              <a:t>.”</a:t>
            </a:r>
            <a:endParaRPr lang="en-US" sz="3300" dirty="0"/>
          </a:p>
          <a:p>
            <a:endParaRPr lang="en-US" sz="3300" dirty="0"/>
          </a:p>
          <a:p>
            <a:pPr lvl="0"/>
            <a:r>
              <a:rPr lang="en-US" sz="3300" dirty="0" smtClean="0"/>
              <a:t>However, </a:t>
            </a:r>
            <a:r>
              <a:rPr lang="en-US" sz="3300" dirty="0"/>
              <a:t>these were just drafts of their writing and not final products.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48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Interrupters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dog, wagging its tail, approached me.</a:t>
            </a:r>
          </a:p>
          <a:p>
            <a:r>
              <a:rPr lang="en-US" sz="2800" dirty="0" smtClean="0"/>
              <a:t>Any kind of interrupting, nonessential element requires commas around it.  </a:t>
            </a:r>
          </a:p>
          <a:p>
            <a:r>
              <a:rPr lang="en-US" sz="2800" dirty="0" smtClean="0"/>
              <a:t>An interrupter is a part of a sentence that could be taken out, and it must be set off with commas – before and after the interrupter.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28146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Sydney, young and cute, ran across the room.</a:t>
            </a:r>
          </a:p>
          <a:p>
            <a:r>
              <a:rPr lang="en-US" sz="2800" dirty="0" smtClean="0"/>
              <a:t>Time for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086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408</TotalTime>
  <Words>1007</Words>
  <Application>Microsoft Office PowerPoint</Application>
  <PresentationFormat>Widescreen</PresentationFormat>
  <Paragraphs>138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Garamond</vt:lpstr>
      <vt:lpstr>Organic</vt:lpstr>
      <vt:lpstr>Commas, Semi-Colons and Colons </vt:lpstr>
      <vt:lpstr>Are Commas Really that Important?</vt:lpstr>
      <vt:lpstr>The Panda shows the waiter a description of his diet from a badly punctuated book:</vt:lpstr>
      <vt:lpstr>You might be saying, I know it’s important, but it’s hard to know when to use a comma and when not to use one.</vt:lpstr>
      <vt:lpstr>Let’s start with Openers</vt:lpstr>
      <vt:lpstr>More Openers </vt:lpstr>
      <vt:lpstr>Check your work</vt:lpstr>
      <vt:lpstr>Interrupters  </vt:lpstr>
      <vt:lpstr>Another Example </vt:lpstr>
      <vt:lpstr>Check your work</vt:lpstr>
      <vt:lpstr>Closers</vt:lpstr>
      <vt:lpstr>Check your work</vt:lpstr>
      <vt:lpstr>Series Separators</vt:lpstr>
      <vt:lpstr>Series Separators</vt:lpstr>
      <vt:lpstr>Buddy Check </vt:lpstr>
      <vt:lpstr>What is a mnemonic device?</vt:lpstr>
      <vt:lpstr>FANBOYS </vt:lpstr>
      <vt:lpstr>AAAWWUBBIS</vt:lpstr>
      <vt:lpstr>Commas are great, but sometimes a semi-colon or colon is better</vt:lpstr>
      <vt:lpstr>Another use for semi-colons</vt:lpstr>
      <vt:lpstr>Another time to use a semicolon</vt:lpstr>
      <vt:lpstr>When to use a colon</vt:lpstr>
      <vt:lpstr>Another use for colons</vt:lpstr>
      <vt:lpstr>Another use for colons</vt:lpstr>
      <vt:lpstr>Yet another use for colons</vt:lpstr>
      <vt:lpstr>More ways to use a colon</vt:lpstr>
    </vt:vector>
  </TitlesOfParts>
  <Company>V-SCCM01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</dc:title>
  <dc:creator>Amy Kilbridge</dc:creator>
  <cp:lastModifiedBy>Amy Kilbridge</cp:lastModifiedBy>
  <cp:revision>24</cp:revision>
  <dcterms:created xsi:type="dcterms:W3CDTF">2014-10-15T14:51:08Z</dcterms:created>
  <dcterms:modified xsi:type="dcterms:W3CDTF">2015-08-12T14:22:19Z</dcterms:modified>
</cp:coreProperties>
</file>